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310" r:id="rId5"/>
    <p:sldId id="306" r:id="rId6"/>
    <p:sldId id="307" r:id="rId7"/>
    <p:sldId id="308" r:id="rId8"/>
    <p:sldId id="273" r:id="rId9"/>
    <p:sldId id="274" r:id="rId10"/>
    <p:sldId id="309" r:id="rId11"/>
    <p:sldId id="271" r:id="rId12"/>
    <p:sldId id="311" r:id="rId13"/>
    <p:sldId id="314" r:id="rId14"/>
    <p:sldId id="312" r:id="rId15"/>
    <p:sldId id="315" r:id="rId16"/>
    <p:sldId id="319" r:id="rId17"/>
    <p:sldId id="318" r:id="rId18"/>
    <p:sldId id="320" r:id="rId19"/>
    <p:sldId id="321" r:id="rId20"/>
    <p:sldId id="322" r:id="rId21"/>
    <p:sldId id="323" r:id="rId22"/>
    <p:sldId id="317" r:id="rId23"/>
    <p:sldId id="316" r:id="rId24"/>
    <p:sldId id="313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4" r:id="rId44"/>
    <p:sldId id="333" r:id="rId45"/>
    <p:sldId id="326" r:id="rId46"/>
    <p:sldId id="334" r:id="rId47"/>
    <p:sldId id="324" r:id="rId48"/>
    <p:sldId id="332" r:id="rId49"/>
    <p:sldId id="328" r:id="rId50"/>
    <p:sldId id="329" r:id="rId51"/>
    <p:sldId id="305" r:id="rId52"/>
    <p:sldId id="327" r:id="rId53"/>
    <p:sldId id="330" r:id="rId54"/>
    <p:sldId id="331" r:id="rId55"/>
    <p:sldId id="303" r:id="rId5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6600"/>
    <a:srgbClr val="00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C4D48-3CEC-4A83-853F-D0DF1AB52610}" type="datetimeFigureOut">
              <a:rPr lang="pl-PL" smtClean="0"/>
              <a:pPr/>
              <a:t>2014-07-29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17278-075F-4A75-84C3-F3E393ED597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C4D48-3CEC-4A83-853F-D0DF1AB52610}" type="datetimeFigureOut">
              <a:rPr lang="pl-PL" smtClean="0"/>
              <a:pPr/>
              <a:t>2014-07-29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17278-075F-4A75-84C3-F3E393ED597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C4D48-3CEC-4A83-853F-D0DF1AB52610}" type="datetimeFigureOut">
              <a:rPr lang="pl-PL" smtClean="0"/>
              <a:pPr/>
              <a:t>2014-07-29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17278-075F-4A75-84C3-F3E393ED597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C4D48-3CEC-4A83-853F-D0DF1AB52610}" type="datetimeFigureOut">
              <a:rPr lang="pl-PL" smtClean="0"/>
              <a:pPr/>
              <a:t>2014-07-29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17278-075F-4A75-84C3-F3E393ED597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C4D48-3CEC-4A83-853F-D0DF1AB52610}" type="datetimeFigureOut">
              <a:rPr lang="pl-PL" smtClean="0"/>
              <a:pPr/>
              <a:t>2014-07-29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17278-075F-4A75-84C3-F3E393ED597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C4D48-3CEC-4A83-853F-D0DF1AB52610}" type="datetimeFigureOut">
              <a:rPr lang="pl-PL" smtClean="0"/>
              <a:pPr/>
              <a:t>2014-07-29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17278-075F-4A75-84C3-F3E393ED597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C4D48-3CEC-4A83-853F-D0DF1AB52610}" type="datetimeFigureOut">
              <a:rPr lang="pl-PL" smtClean="0"/>
              <a:pPr/>
              <a:t>2014-07-29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17278-075F-4A75-84C3-F3E393ED597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C4D48-3CEC-4A83-853F-D0DF1AB52610}" type="datetimeFigureOut">
              <a:rPr lang="pl-PL" smtClean="0"/>
              <a:pPr/>
              <a:t>2014-07-29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17278-075F-4A75-84C3-F3E393ED597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C4D48-3CEC-4A83-853F-D0DF1AB52610}" type="datetimeFigureOut">
              <a:rPr lang="pl-PL" smtClean="0"/>
              <a:pPr/>
              <a:t>2014-07-29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17278-075F-4A75-84C3-F3E393ED597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C4D48-3CEC-4A83-853F-D0DF1AB52610}" type="datetimeFigureOut">
              <a:rPr lang="pl-PL" smtClean="0"/>
              <a:pPr/>
              <a:t>2014-07-29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17278-075F-4A75-84C3-F3E393ED597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C4D48-3CEC-4A83-853F-D0DF1AB52610}" type="datetimeFigureOut">
              <a:rPr lang="pl-PL" smtClean="0"/>
              <a:pPr/>
              <a:t>2014-07-29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17278-075F-4A75-84C3-F3E393ED597F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 smtClean="0"/>
              <a:t>Kliknij ikonę, aby dodać obraz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5DC4D48-3CEC-4A83-853F-D0DF1AB52610}" type="datetimeFigureOut">
              <a:rPr lang="pl-PL" smtClean="0"/>
              <a:pPr/>
              <a:t>2014-07-29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C717278-075F-4A75-84C3-F3E393ED597F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://pl.wikipedia.org/wiki/Uk%C5%82ad_nerwowy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71600" y="1772816"/>
            <a:ext cx="7378982" cy="1470025"/>
          </a:xfrm>
        </p:spPr>
        <p:txBody>
          <a:bodyPr/>
          <a:lstStyle/>
          <a:p>
            <a:r>
              <a:rPr lang="pl-PL" dirty="0" smtClean="0">
                <a:solidFill>
                  <a:schemeClr val="tx2">
                    <a:lumMod val="50000"/>
                  </a:schemeClr>
                </a:solidFill>
              </a:rPr>
              <a:t>Baza surowcowa</a:t>
            </a:r>
            <a:br>
              <a:rPr lang="pl-PL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pl-PL" dirty="0" smtClean="0">
                <a:solidFill>
                  <a:schemeClr val="tx2">
                    <a:lumMod val="50000"/>
                  </a:schemeClr>
                </a:solidFill>
              </a:rPr>
              <a:t>dla bioelektrowni Starachowice</a:t>
            </a:r>
            <a:br>
              <a:rPr lang="pl-PL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pl-PL" dirty="0" smtClean="0">
                <a:solidFill>
                  <a:schemeClr val="tx2">
                    <a:lumMod val="50000"/>
                  </a:schemeClr>
                </a:solidFill>
              </a:rPr>
              <a:t>na terenie gminy MIRZEC</a:t>
            </a:r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971600" y="3717032"/>
            <a:ext cx="7549228" cy="3024336"/>
          </a:xfrm>
        </p:spPr>
        <p:txBody>
          <a:bodyPr>
            <a:normAutofit fontScale="25000" lnSpcReduction="20000"/>
          </a:bodyPr>
          <a:lstStyle/>
          <a:p>
            <a:r>
              <a:rPr lang="pl-PL" sz="8000" b="1" dirty="0" smtClean="0"/>
              <a:t>Budowa głównego magazynu surowcowego</a:t>
            </a:r>
          </a:p>
          <a:p>
            <a:r>
              <a:rPr lang="pl-PL" sz="8000" b="1" dirty="0" smtClean="0"/>
              <a:t>Tworzenie bazy surowcowej w oparciu o uprawy roślin energetycznych na terenie gminy Mirzec</a:t>
            </a:r>
          </a:p>
          <a:p>
            <a:endParaRPr lang="pl-PL" sz="1600" dirty="0" smtClean="0"/>
          </a:p>
          <a:p>
            <a:endParaRPr lang="pl-PL" sz="1600" dirty="0"/>
          </a:p>
          <a:p>
            <a:endParaRPr lang="pl-PL" sz="1600" dirty="0" smtClean="0"/>
          </a:p>
          <a:p>
            <a:endParaRPr lang="pl-PL" sz="1600" dirty="0"/>
          </a:p>
          <a:p>
            <a:endParaRPr lang="pl-PL" sz="5600" dirty="0"/>
          </a:p>
          <a:p>
            <a:r>
              <a:rPr lang="pl-PL" sz="5600" dirty="0" smtClean="0"/>
              <a:t>                 Wojciech Łukaszek – Bioelektrownie Świętokrzyskie MK sp. z o.o.</a:t>
            </a:r>
          </a:p>
          <a:p>
            <a:endParaRPr lang="pl-PL" dirty="0"/>
          </a:p>
          <a:p>
            <a:endParaRPr lang="pl-PL" dirty="0" smtClean="0"/>
          </a:p>
          <a:p>
            <a:pPr algn="ctr"/>
            <a:r>
              <a:rPr lang="pl-PL" sz="4300" dirty="0" smtClean="0">
                <a:solidFill>
                  <a:srgbClr val="003300"/>
                </a:solidFill>
              </a:rPr>
              <a:t>Spotkania w sołectwach Gminy Mirzec</a:t>
            </a:r>
            <a:endParaRPr lang="pl-PL" sz="4300" dirty="0">
              <a:solidFill>
                <a:srgbClr val="003300"/>
              </a:solidFill>
            </a:endParaRPr>
          </a:p>
          <a:p>
            <a:pPr algn="ctr"/>
            <a:r>
              <a:rPr lang="pl-PL" sz="4300" dirty="0" smtClean="0">
                <a:solidFill>
                  <a:srgbClr val="003300"/>
                </a:solidFill>
              </a:rPr>
              <a:t>21 – 25.07.2014 r.</a:t>
            </a:r>
            <a:endParaRPr lang="pl-PL" sz="4300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688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907703" y="404667"/>
            <a:ext cx="5954883" cy="6186684"/>
          </a:xfrm>
          <a:prstGeom prst="rect">
            <a:avLst/>
          </a:prstGeom>
          <a:noFill/>
          <a:ln w="9528">
            <a:solidFill>
              <a:srgbClr val="558ED5"/>
            </a:solidFill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xmlns="" val="3023771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467544" y="502918"/>
            <a:ext cx="82598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Na terenie województwa świętokrzyskiego spółka BIOELEKTROWNIE</a:t>
            </a:r>
          </a:p>
          <a:p>
            <a:r>
              <a:rPr lang="pl-PL" dirty="0" smtClean="0"/>
              <a:t>ŚWIĘTOKRZYSKIE MK realizować będzie 86 inwestycji w 70 gminach</a:t>
            </a:r>
          </a:p>
          <a:p>
            <a:r>
              <a:rPr lang="pl-PL" dirty="0" smtClean="0"/>
              <a:t>(w ramach projektu: Energetyczna Mapa Drogowa – Województwo </a:t>
            </a:r>
          </a:p>
          <a:p>
            <a:r>
              <a:rPr lang="pl-PL" dirty="0" smtClean="0"/>
              <a:t>Świętokrzyskie 2050)</a:t>
            </a:r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207" y="1702368"/>
            <a:ext cx="8042498" cy="5009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0855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5840" y="44624"/>
            <a:ext cx="7242049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ierścień 1"/>
          <p:cNvSpPr/>
          <p:nvPr/>
        </p:nvSpPr>
        <p:spPr>
          <a:xfrm rot="710536">
            <a:off x="4071961" y="4122820"/>
            <a:ext cx="1944216" cy="914400"/>
          </a:xfrm>
          <a:prstGeom prst="donut">
            <a:avLst>
              <a:gd name="adj" fmla="val 614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2364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sznurek-rolniczy.pl/foto/kiszonka-silo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828092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74759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://www.anbud.pl/pub/Image/silos%20stroszk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626" y="404664"/>
            <a:ext cx="8907886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27288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6133"/>
            <a:ext cx="8699863" cy="652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7542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4462"/>
            <a:ext cx="8699863" cy="652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96378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3611724" cy="4815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80728"/>
            <a:ext cx="3611724" cy="4815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05569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462" y="144462"/>
            <a:ext cx="8699863" cy="652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33006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462" y="144462"/>
            <a:ext cx="8699863" cy="652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29464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39552" y="1052736"/>
            <a:ext cx="806489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Bioelektrownia i biogazownia ELECTRA® budowana na terenie Specjalnej Strefy Ekonomicznej w Starachowicach jest jednym z najnowocześniejszych rozwiązań w dziedzinie energetyki biogazowej jakie realizowane są na terenie Europy.</a:t>
            </a:r>
          </a:p>
          <a:p>
            <a:r>
              <a:rPr lang="pl-PL" sz="2800" dirty="0" smtClean="0"/>
              <a:t>Ocena ta oparta jest na zastosowaniu elementów stanowiących jednostkowe innowacyjne rozwiązania technologiczne i procesowe, nie stosowane w żadnej innej technologii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xmlns="" val="366470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270" y="476672"/>
            <a:ext cx="8827460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50417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9994"/>
            <a:ext cx="8583612" cy="64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55251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www.stehr.com/images/Silageverdichter_012_klein_348x2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329565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abload.de/img/lemkenkompaktork5002tp7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4" y="476672"/>
            <a:ext cx="3964277" cy="247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JCB 530-7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263594"/>
            <a:ext cx="4451648" cy="33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23805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neusej.sk/storage/photo/800_600/23/1105231010107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7705"/>
            <a:ext cx="7992889" cy="649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046443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tecno-engineering.eu/images/prodotti/copritrincea/COPRI-TRINCEA-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8746628" cy="523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08946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99592" y="1052736"/>
            <a:ext cx="7056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/>
              <a:t>GENERALNA ZASADA UPRAWY </a:t>
            </a:r>
          </a:p>
          <a:p>
            <a:pPr algn="ctr"/>
            <a:r>
              <a:rPr lang="pl-PL" sz="3200" dirty="0" smtClean="0"/>
              <a:t>ROŚLIN ENERGETYCZNYCH:</a:t>
            </a:r>
            <a:endParaRPr lang="pl-PL" sz="32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539552" y="2348880"/>
            <a:ext cx="81369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 smtClean="0">
                <a:solidFill>
                  <a:srgbClr val="FF0000"/>
                </a:solidFill>
              </a:rPr>
              <a:t>PŁODOZMIAN</a:t>
            </a:r>
          </a:p>
          <a:p>
            <a:pPr algn="ctr"/>
            <a:r>
              <a:rPr lang="pl-PL" sz="5400" b="1" dirty="0" smtClean="0">
                <a:solidFill>
                  <a:srgbClr val="FF0000"/>
                </a:solidFill>
              </a:rPr>
              <a:t>I NIEDOPUSZCZENIE DO MONOKULTURY UPRAW </a:t>
            </a:r>
            <a:endParaRPr lang="pl-PL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7690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260648"/>
            <a:ext cx="5688657" cy="42664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Obraz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25664"/>
            <a:ext cx="2698138" cy="41114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Obraz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4" y="4653136"/>
            <a:ext cx="1368177" cy="2004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az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2149" y="4653136"/>
            <a:ext cx="1368177" cy="2004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Obraz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7740" y="4653136"/>
            <a:ext cx="1368177" cy="2004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Obraz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1666" y="4653136"/>
            <a:ext cx="1368177" cy="2004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pole tekstowe 7"/>
          <p:cNvSpPr txBox="1"/>
          <p:nvPr/>
        </p:nvSpPr>
        <p:spPr>
          <a:xfrm>
            <a:off x="467544" y="5229200"/>
            <a:ext cx="20718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latin typeface="Arial Black" panose="020B0A04020102020204" pitchFamily="34" charset="0"/>
              </a:rPr>
              <a:t>Burak </a:t>
            </a:r>
          </a:p>
          <a:p>
            <a:r>
              <a:rPr lang="pl-PL" sz="2000" dirty="0" smtClean="0">
                <a:latin typeface="Arial Black" panose="020B0A04020102020204" pitchFamily="34" charset="0"/>
              </a:rPr>
              <a:t>energetyczny</a:t>
            </a:r>
            <a:endParaRPr lang="pl-PL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20681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5"/>
          <p:cNvSpPr>
            <a:spLocks noChangeArrowheads="1"/>
          </p:cNvSpPr>
          <p:nvPr/>
        </p:nvSpPr>
        <p:spPr bwMode="auto">
          <a:xfrm>
            <a:off x="533400" y="4302125"/>
            <a:ext cx="2922588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pl-PL" altLang="pl-PL" sz="2800" dirty="0">
              <a:latin typeface="Arial Black" pitchFamily="34" charset="0"/>
            </a:endParaRPr>
          </a:p>
          <a:p>
            <a:pPr eaLnBrk="1" hangingPunct="1"/>
            <a:r>
              <a:rPr lang="pl-PL" altLang="pl-PL" sz="2000" dirty="0">
                <a:latin typeface="Arial Black" pitchFamily="34" charset="0"/>
              </a:rPr>
              <a:t>Perz </a:t>
            </a:r>
          </a:p>
          <a:p>
            <a:pPr eaLnBrk="1" hangingPunct="1"/>
            <a:r>
              <a:rPr lang="pl-PL" altLang="pl-PL" sz="2000" dirty="0">
                <a:latin typeface="Arial Black" pitchFamily="34" charset="0"/>
              </a:rPr>
              <a:t>wydłużony</a:t>
            </a:r>
          </a:p>
          <a:p>
            <a:pPr eaLnBrk="1" hangingPunct="1"/>
            <a:r>
              <a:rPr lang="pl-PL" altLang="pl-PL" sz="2000" dirty="0">
                <a:latin typeface="Arial Black" pitchFamily="34" charset="0"/>
              </a:rPr>
              <a:t>zbitokępkowy</a:t>
            </a:r>
          </a:p>
        </p:txBody>
      </p:sp>
      <p:pic>
        <p:nvPicPr>
          <p:cNvPr id="3" name="Picture 2" descr="C:\Users\VOBIS\Desktop\PERZ\scan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4679950" cy="3117850"/>
          </a:xfrm>
          <a:prstGeom prst="rect">
            <a:avLst/>
          </a:prstGeom>
          <a:noFill/>
          <a:ln w="19050">
            <a:solidFill>
              <a:srgbClr val="00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ymbol zastępczy zawartości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4275" y="4155395"/>
            <a:ext cx="2879725" cy="2735262"/>
          </a:xfrm>
          <a:prstGeom prst="rect">
            <a:avLst/>
          </a:prstGeom>
          <a:noFill/>
          <a:ln w="19050">
            <a:solidFill>
              <a:srgbClr val="00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fot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846"/>
            <a:ext cx="3250545" cy="487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210175"/>
            <a:ext cx="2051050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620886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G_947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57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4_Seasons_Roo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6236" y="1704121"/>
            <a:ext cx="5017764" cy="349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323854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6" descr="PICT02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283845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ymbol zastępczy zawartości 10" descr="PICT002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4171" y="1143000"/>
            <a:ext cx="3469829" cy="4625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VOBIS\Desktop\SUBSTRATY\BIOMASA ROŚLINNA\topinambur\fotografie\dla_trunkowyc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0264" y="3092450"/>
            <a:ext cx="2449513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VOBIS\Desktop\SUBSTRATY\BIOMASA ROŚLINNA\topinambur\fotografie\dla_diabetyko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5991" y="1143000"/>
            <a:ext cx="2427288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467544" y="5635626"/>
            <a:ext cx="4572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l-PL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pitchFamily="34" charset="0"/>
              </a:rPr>
              <a:t>Topinambur, </a:t>
            </a:r>
          </a:p>
          <a:p>
            <a:pPr>
              <a:defRPr/>
            </a:pPr>
            <a:r>
              <a:rPr lang="pl-PL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pitchFamily="34" charset="0"/>
              </a:rPr>
              <a:t>Słonecznik bulwiasty</a:t>
            </a:r>
          </a:p>
        </p:txBody>
      </p:sp>
    </p:spTree>
    <p:extLst>
      <p:ext uri="{BB962C8B-B14F-4D97-AF65-F5344CB8AC3E}">
        <p14:creationId xmlns:p14="http://schemas.microsoft.com/office/powerpoint/2010/main" xmlns="" val="3124268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505186640"/>
              </p:ext>
            </p:extLst>
          </p:nvPr>
        </p:nvGraphicFramePr>
        <p:xfrm>
          <a:off x="4211960" y="188640"/>
          <a:ext cx="4521250" cy="6444256"/>
        </p:xfrm>
        <a:graphic>
          <a:graphicData uri="http://schemas.openxmlformats.org/presentationml/2006/ole">
            <p:oleObj spid="_x0000_s1056" name="Acrobat Document" r:id="rId3" imgW="7336800" imgH="10464480" progId="AcroExch.Document.11">
              <p:embed/>
            </p:oleObj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107504" y="2132856"/>
            <a:ext cx="415774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Technologia stanowi przedmiot</a:t>
            </a:r>
          </a:p>
          <a:p>
            <a:r>
              <a:rPr lang="pl-PL" dirty="0"/>
              <a:t>z</a:t>
            </a:r>
            <a:r>
              <a:rPr lang="pl-PL" dirty="0" smtClean="0"/>
              <a:t>głoszenia patentowego</a:t>
            </a:r>
          </a:p>
          <a:p>
            <a:r>
              <a:rPr lang="pl-PL" dirty="0"/>
              <a:t>w</a:t>
            </a:r>
            <a:r>
              <a:rPr lang="pl-PL" dirty="0" smtClean="0"/>
              <a:t> zakresie innowacyjnego</a:t>
            </a:r>
          </a:p>
          <a:p>
            <a:r>
              <a:rPr lang="pl-PL" dirty="0"/>
              <a:t>z</a:t>
            </a:r>
            <a:r>
              <a:rPr lang="pl-PL" dirty="0" smtClean="0"/>
              <a:t>astrzeżonego wzoru użytkowego.</a:t>
            </a:r>
          </a:p>
          <a:p>
            <a:endParaRPr lang="pl-PL" dirty="0"/>
          </a:p>
          <a:p>
            <a:r>
              <a:rPr lang="pl-PL" dirty="0" smtClean="0"/>
              <a:t>Ochroną patentową objęta jest</a:t>
            </a:r>
          </a:p>
          <a:p>
            <a:r>
              <a:rPr lang="pl-PL" dirty="0"/>
              <a:t>r</a:t>
            </a:r>
            <a:r>
              <a:rPr lang="pl-PL" dirty="0" smtClean="0"/>
              <a:t>ównież nazwa: bioelektrownia</a:t>
            </a:r>
          </a:p>
          <a:p>
            <a:r>
              <a:rPr lang="pl-PL" dirty="0" smtClean="0"/>
              <a:t>ELECTRA® oraz biogazownia</a:t>
            </a:r>
          </a:p>
          <a:p>
            <a:r>
              <a:rPr lang="pl-PL" dirty="0" smtClean="0"/>
              <a:t>ELECTRA®.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0278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5219"/>
            <a:ext cx="4919464" cy="3777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4540" y="3802550"/>
            <a:ext cx="6954315" cy="306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5628100" y="1221734"/>
            <a:ext cx="3298825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pitchFamily="34" charset="0"/>
              </a:rPr>
              <a:t>Lianka,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pitchFamily="34" charset="0"/>
              </a:rPr>
              <a:t>licznik siewny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pitchFamily="34" charset="0"/>
              </a:rPr>
              <a:t>rydz</a:t>
            </a:r>
          </a:p>
        </p:txBody>
      </p:sp>
    </p:spTree>
    <p:extLst>
      <p:ext uri="{BB962C8B-B14F-4D97-AF65-F5344CB8AC3E}">
        <p14:creationId xmlns:p14="http://schemas.microsoft.com/office/powerpoint/2010/main" xmlns="" val="13131252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942"/>
            <a:ext cx="7291536" cy="547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2699792" y="6081644"/>
            <a:ext cx="6120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pitchFamily="34" charset="0"/>
              </a:rPr>
              <a:t>Ślazówka </a:t>
            </a:r>
            <a:r>
              <a:rPr lang="pl-PL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pitchFamily="34" charset="0"/>
              </a:rPr>
              <a:t>turyngska</a:t>
            </a:r>
            <a:endParaRPr lang="pl-PL" sz="2800" b="1" dirty="0"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66521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5608" y="19977"/>
            <a:ext cx="7338392" cy="5493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07504" y="116632"/>
            <a:ext cx="2819400" cy="8302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l-PL" sz="1200" b="1" dirty="0">
                <a:latin typeface="Arial" charset="0"/>
              </a:rPr>
              <a:t>Jeden z najdokładniej opracowanych gatunków traw pod kątem przydatności na cele bioenergetyczne</a:t>
            </a:r>
            <a:endParaRPr lang="pl-PL" sz="1200" dirty="0">
              <a:latin typeface="Arial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384377" y="5946012"/>
            <a:ext cx="41174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pitchFamily="34" charset="0"/>
              </a:rPr>
              <a:t>Proso rózgowe </a:t>
            </a:r>
          </a:p>
        </p:txBody>
      </p:sp>
    </p:spTree>
    <p:extLst>
      <p:ext uri="{BB962C8B-B14F-4D97-AF65-F5344CB8AC3E}">
        <p14:creationId xmlns:p14="http://schemas.microsoft.com/office/powerpoint/2010/main" xmlns="" val="38507638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SC0544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5592"/>
            <a:ext cx="6876256" cy="515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DSC054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4925" y="2492896"/>
            <a:ext cx="2759075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547664" y="5805264"/>
            <a:ext cx="5904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pitchFamily="34" charset="0"/>
              </a:rPr>
              <a:t>Sylfia, </a:t>
            </a:r>
            <a:r>
              <a:rPr lang="pl-PL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pitchFamily="34" charset="0"/>
              </a:rPr>
              <a:t>rożnik </a:t>
            </a:r>
            <a:r>
              <a:rPr lang="pl-PL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pitchFamily="34" charset="0"/>
              </a:rPr>
              <a:t>przerośnięty</a:t>
            </a:r>
          </a:p>
        </p:txBody>
      </p:sp>
    </p:spTree>
    <p:extLst>
      <p:ext uri="{BB962C8B-B14F-4D97-AF65-F5344CB8AC3E}">
        <p14:creationId xmlns:p14="http://schemas.microsoft.com/office/powerpoint/2010/main" xmlns="" val="3537001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20180"/>
            <a:ext cx="6300192" cy="472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>
            <a:spLocks noChangeArrowheads="1"/>
          </p:cNvSpPr>
          <p:nvPr/>
        </p:nvSpPr>
        <p:spPr bwMode="auto">
          <a:xfrm>
            <a:off x="6019800" y="3124200"/>
            <a:ext cx="2971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l-PL" altLang="pl-PL" sz="3600" b="1" dirty="0"/>
              <a:t>Palczatka Gerarda</a:t>
            </a:r>
            <a:endParaRPr lang="pl-PL" altLang="pl-PL" sz="3600" dirty="0"/>
          </a:p>
        </p:txBody>
      </p:sp>
    </p:spTree>
    <p:extLst>
      <p:ext uri="{BB962C8B-B14F-4D97-AF65-F5344CB8AC3E}">
        <p14:creationId xmlns:p14="http://schemas.microsoft.com/office/powerpoint/2010/main" xmlns="" val="18795511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IMG_9387ko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0701"/>
            <a:ext cx="7579568" cy="5055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>
            <a:spLocks noChangeArrowheads="1"/>
          </p:cNvSpPr>
          <p:nvPr/>
        </p:nvSpPr>
        <p:spPr bwMode="auto">
          <a:xfrm>
            <a:off x="3062199" y="5840397"/>
            <a:ext cx="60841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l-PL" altLang="pl-PL" sz="3600" b="1" dirty="0"/>
              <a:t>Stokłosa uniolowata</a:t>
            </a:r>
            <a:endParaRPr lang="pl-PL" altLang="pl-PL" sz="3600" dirty="0"/>
          </a:p>
        </p:txBody>
      </p:sp>
    </p:spTree>
    <p:extLst>
      <p:ext uri="{BB962C8B-B14F-4D97-AF65-F5344CB8AC3E}">
        <p14:creationId xmlns:p14="http://schemas.microsoft.com/office/powerpoint/2010/main" xmlns="" val="14298450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la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7855024" cy="5242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>
            <a:spLocks noChangeArrowheads="1"/>
          </p:cNvSpPr>
          <p:nvPr/>
        </p:nvSpPr>
        <p:spPr bwMode="auto">
          <a:xfrm>
            <a:off x="971600" y="475919"/>
            <a:ext cx="5400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l-PL" altLang="pl-PL" sz="3600" b="1" dirty="0"/>
              <a:t>Mozga trzcinowa</a:t>
            </a:r>
            <a:endParaRPr lang="pl-PL" altLang="pl-PL" sz="3600" dirty="0"/>
          </a:p>
        </p:txBody>
      </p:sp>
    </p:spTree>
    <p:extLst>
      <p:ext uri="{BB962C8B-B14F-4D97-AF65-F5344CB8AC3E}">
        <p14:creationId xmlns:p14="http://schemas.microsoft.com/office/powerpoint/2010/main" xmlns="" val="38579072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SC09744ko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6632"/>
            <a:ext cx="6708006" cy="5031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>
            <a:spLocks noChangeArrowheads="1"/>
          </p:cNvSpPr>
          <p:nvPr/>
        </p:nvSpPr>
        <p:spPr bwMode="auto">
          <a:xfrm>
            <a:off x="971600" y="5661248"/>
            <a:ext cx="54876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l-PL" altLang="pl-PL" sz="3600" b="1" dirty="0"/>
              <a:t>Owsik wyniosły</a:t>
            </a:r>
            <a:endParaRPr lang="pl-PL" altLang="pl-PL" sz="3600" dirty="0"/>
          </a:p>
        </p:txBody>
      </p:sp>
    </p:spTree>
    <p:extLst>
      <p:ext uri="{BB962C8B-B14F-4D97-AF65-F5344CB8AC3E}">
        <p14:creationId xmlns:p14="http://schemas.microsoft.com/office/powerpoint/2010/main" xmlns="" val="24120812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G_9402 komp"/>
          <p:cNvPicPr>
            <a:picLocks noChangeAspect="1" noChangeArrowheads="1"/>
          </p:cNvPicPr>
          <p:nvPr/>
        </p:nvPicPr>
        <p:blipFill>
          <a:blip r:embed="rId2" cstate="print">
            <a:lum bright="-4000"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7206952" cy="480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>
            <a:spLocks noChangeArrowheads="1"/>
          </p:cNvSpPr>
          <p:nvPr/>
        </p:nvSpPr>
        <p:spPr bwMode="auto">
          <a:xfrm>
            <a:off x="3707904" y="5589240"/>
            <a:ext cx="50405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l-PL" altLang="pl-PL" sz="3600" b="1"/>
              <a:t>Kłosówka miękka</a:t>
            </a:r>
            <a:endParaRPr lang="pl-PL" altLang="pl-PL" sz="3600"/>
          </a:p>
        </p:txBody>
      </p:sp>
    </p:spTree>
    <p:extLst>
      <p:ext uri="{BB962C8B-B14F-4D97-AF65-F5344CB8AC3E}">
        <p14:creationId xmlns:p14="http://schemas.microsoft.com/office/powerpoint/2010/main" xmlns="" val="3007233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795"/>
            <a:ext cx="4781220" cy="358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P5160045 ko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4291" y="1844824"/>
            <a:ext cx="3634680" cy="484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>
            <a:spLocks noChangeArrowheads="1"/>
          </p:cNvSpPr>
          <p:nvPr/>
        </p:nvSpPr>
        <p:spPr bwMode="auto">
          <a:xfrm>
            <a:off x="96845" y="4581128"/>
            <a:ext cx="496855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l-PL" altLang="pl-PL" sz="3600" b="1" dirty="0"/>
              <a:t>Krwiściąg  </a:t>
            </a:r>
            <a:endParaRPr lang="pl-PL" altLang="pl-PL" sz="3600" b="1" dirty="0" smtClean="0"/>
          </a:p>
          <a:p>
            <a:pPr algn="ctr" eaLnBrk="1" hangingPunct="1"/>
            <a:r>
              <a:rPr lang="pl-PL" altLang="pl-PL" sz="3600" b="1" dirty="0" smtClean="0"/>
              <a:t>lekarski</a:t>
            </a:r>
            <a:endParaRPr lang="pl-PL" altLang="pl-PL" sz="3600" dirty="0"/>
          </a:p>
        </p:txBody>
      </p:sp>
    </p:spTree>
    <p:extLst>
      <p:ext uri="{BB962C8B-B14F-4D97-AF65-F5344CB8AC3E}">
        <p14:creationId xmlns:p14="http://schemas.microsoft.com/office/powerpoint/2010/main" xmlns="" val="3478028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573" y="476672"/>
            <a:ext cx="8476855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461240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EKOENERGIA\Desktop\SUBSTRATY\BIOMASA ROŚLINNA\ROŚLINY ENERGETYCZNE - Katalog\RDESTOWIEC\Igniscum\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4500" y="2060575"/>
            <a:ext cx="4906963" cy="368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C:\Users\EKOENERGIA\Desktop\SUBSTRATY\BIOMASA ROŚLINNA\ROŚLINY ENERGETYCZNE - Katalog\RDESTOWIEC\Igniscum\0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225" y="548680"/>
            <a:ext cx="3343275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EKOENERGIA\Desktop\SUBSTRATY\BIOMASA ROŚLINNA\ROŚLINY ENERGETYCZNE - Katalog\RDESTOWIEC\Igniscum\0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29000"/>
            <a:ext cx="3344863" cy="250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9BBB59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4716016" y="843190"/>
            <a:ext cx="3529013" cy="5222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pitchFamily="34" charset="0"/>
              </a:rPr>
              <a:t>Igniscum</a:t>
            </a:r>
          </a:p>
        </p:txBody>
      </p:sp>
    </p:spTree>
    <p:extLst>
      <p:ext uri="{BB962C8B-B14F-4D97-AF65-F5344CB8AC3E}">
        <p14:creationId xmlns:p14="http://schemas.microsoft.com/office/powerpoint/2010/main" xmlns="" val="6036892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hobby.pl/wp-content/uploads/2014/03/art6malwapensylwa%C5%84s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://www.zielonaenergia.eco.pl/biomasa/b9.jpg"/>
          <p:cNvSpPr>
            <a:spLocks noChangeAspect="1" noChangeArrowheads="1"/>
          </p:cNvSpPr>
          <p:nvPr/>
        </p:nvSpPr>
        <p:spPr bwMode="auto">
          <a:xfrm>
            <a:off x="155575" y="-1973263"/>
            <a:ext cx="5000625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6" descr="http://www.zielonaenergia.eco.pl/biomasa/b9.jpg"/>
          <p:cNvSpPr>
            <a:spLocks noChangeAspect="1" noChangeArrowheads="1"/>
          </p:cNvSpPr>
          <p:nvPr/>
        </p:nvSpPr>
        <p:spPr bwMode="auto">
          <a:xfrm>
            <a:off x="307975" y="-1820863"/>
            <a:ext cx="5000625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5072" y="2852936"/>
            <a:ext cx="5000625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9" descr="https://encrypted-tbn1.gstatic.com/images?q=tbn:ANd9GcQ_Vg7nANSn4xsq9hhckQmzFMbkh-1GS7k14nP72C8RenVdqw2C78tfz6k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4333875"/>
            <a:ext cx="25336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rostokąt 7"/>
          <p:cNvSpPr/>
          <p:nvPr/>
        </p:nvSpPr>
        <p:spPr>
          <a:xfrm>
            <a:off x="5308600" y="1094203"/>
            <a:ext cx="3529013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pitchFamily="34" charset="0"/>
              </a:rPr>
              <a:t>Ślazowiec</a:t>
            </a:r>
          </a:p>
          <a:p>
            <a:pPr algn="ctr">
              <a:defRPr/>
            </a:pPr>
            <a:r>
              <a:rPr lang="pl-PL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pitchFamily="34" charset="0"/>
              </a:rPr>
              <a:t>pensylwański</a:t>
            </a:r>
            <a:endParaRPr lang="pl-PL" sz="2800" b="1" dirty="0"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4244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www.miskantolbrzymi.pl/images/2010_spartina/01.jpg"/>
          <p:cNvSpPr>
            <a:spLocks noChangeAspect="1" noChangeArrowheads="1"/>
          </p:cNvSpPr>
          <p:nvPr/>
        </p:nvSpPr>
        <p:spPr bwMode="auto">
          <a:xfrm>
            <a:off x="155575" y="-27432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770107" cy="3577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7829" y="2564904"/>
            <a:ext cx="5346171" cy="400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5308600" y="1094203"/>
            <a:ext cx="3529013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pitchFamily="34" charset="0"/>
              </a:rPr>
              <a:t>Spartina</a:t>
            </a:r>
          </a:p>
          <a:p>
            <a:pPr algn="ctr">
              <a:defRPr/>
            </a:pPr>
            <a:r>
              <a:rPr lang="pl-PL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pitchFamily="34" charset="0"/>
              </a:rPr>
              <a:t>preriowa</a:t>
            </a:r>
            <a:endParaRPr lang="pl-PL" sz="2800" b="1" dirty="0"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32936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492696"/>
            <a:ext cx="2643009" cy="285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http://larecki.blog.onet.pl/wp-content/blogs.dir/475362/files/blog_ce_3014184_2960185_tr_topinambur_pilarczy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76672"/>
            <a:ext cx="3895725" cy="292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zytostuletnie.pl/images/img/jesien/big/malwa_pastewn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4" y="3501008"/>
            <a:ext cx="4286250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zytostuletnie.pl/images/img/lato/big/malwa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101993"/>
            <a:ext cx="2013588" cy="151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/>
          <p:cNvSpPr/>
          <p:nvPr/>
        </p:nvSpPr>
        <p:spPr>
          <a:xfrm>
            <a:off x="5076056" y="3717032"/>
            <a:ext cx="3529013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pitchFamily="34" charset="0"/>
              </a:rPr>
              <a:t>Malwa</a:t>
            </a:r>
          </a:p>
          <a:p>
            <a:pPr algn="ctr">
              <a:defRPr/>
            </a:pPr>
            <a:r>
              <a:rPr lang="pl-PL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pitchFamily="34" charset="0"/>
              </a:rPr>
              <a:t>pastewna</a:t>
            </a:r>
            <a:endParaRPr lang="pl-PL" sz="2800" b="1" dirty="0"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16394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agroenergetyka.apra.pl/files/image/numery/2010/1/4_1_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76672"/>
            <a:ext cx="4032448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0"/>
            <a:ext cx="3528392" cy="263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611560" y="4869160"/>
            <a:ext cx="3529013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pitchFamily="34" charset="0"/>
              </a:rPr>
              <a:t>Miskant</a:t>
            </a:r>
            <a:endParaRPr lang="pl-PL" sz="28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pl-PL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pitchFamily="34" charset="0"/>
              </a:rPr>
              <a:t>olbrzymi</a:t>
            </a:r>
          </a:p>
        </p:txBody>
      </p:sp>
    </p:spTree>
    <p:extLst>
      <p:ext uri="{BB962C8B-B14F-4D97-AF65-F5344CB8AC3E}">
        <p14:creationId xmlns:p14="http://schemas.microsoft.com/office/powerpoint/2010/main" xmlns="" val="24587104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60647"/>
            <a:ext cx="5633467" cy="4223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0" y="1789052"/>
            <a:ext cx="3529013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pitchFamily="34" charset="0"/>
              </a:rPr>
              <a:t>Miskant</a:t>
            </a:r>
          </a:p>
          <a:p>
            <a:pPr algn="ctr">
              <a:defRPr/>
            </a:pPr>
            <a:r>
              <a:rPr lang="pl-PL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pitchFamily="34" charset="0"/>
              </a:rPr>
              <a:t>cukrowy</a:t>
            </a:r>
            <a:endParaRPr lang="pl-PL" sz="2800" b="1" dirty="0"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9460" name="Picture 4" descr="http://images9.fotosik.pl/3872/0cc25957b9ee6c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017" y="3717032"/>
            <a:ext cx="3457669" cy="310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881512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ages.iagro.pl/2012-07/1891603549_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7526" y="0"/>
            <a:ext cx="5292080" cy="397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77270"/>
            <a:ext cx="3667125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38112" y="188640"/>
            <a:ext cx="3529013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pitchFamily="34" charset="0"/>
              </a:rPr>
              <a:t>Szarłat,</a:t>
            </a:r>
          </a:p>
          <a:p>
            <a:pPr algn="ctr">
              <a:defRPr/>
            </a:pPr>
            <a:r>
              <a:rPr lang="pl-PL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pitchFamily="34" charset="0"/>
              </a:rPr>
              <a:t>a</a:t>
            </a:r>
            <a:r>
              <a:rPr lang="pl-PL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pitchFamily="34" charset="0"/>
              </a:rPr>
              <a:t>marantus</a:t>
            </a:r>
            <a:r>
              <a:rPr lang="pl-PL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pitchFamily="34" charset="0"/>
              </a:rPr>
              <a:t>,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pitchFamily="34" charset="0"/>
              </a:rPr>
              <a:t>l</a:t>
            </a:r>
            <a:r>
              <a:rPr lang="pl-PL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pitchFamily="34" charset="0"/>
              </a:rPr>
              <a:t>isia kita</a:t>
            </a:r>
            <a:endParaRPr lang="pl-PL" sz="2800" b="1" dirty="0"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077" name="Picture 5" descr="http://static.swiatkwiatow.pl/user_galeria/201212/duze/szarlat-zwisly-dredy_702013544438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092518"/>
            <a:ext cx="2014803" cy="268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ttp://s9.flog.pl/media/foto/6023178_amarantus--ozdoba-pol-i-ogrodo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092518"/>
            <a:ext cx="2014803" cy="268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757091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4571553" cy="3428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3916" y="2996952"/>
            <a:ext cx="4972604" cy="3729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 descr="http://www.swiatkwiatow.pl/userfiles/image/kukurydza_cukrowa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0068" y="260648"/>
            <a:ext cx="378042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144463" y="4671139"/>
            <a:ext cx="3529013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pitchFamily="34" charset="0"/>
              </a:rPr>
              <a:t>Kukurydza</a:t>
            </a:r>
          </a:p>
          <a:p>
            <a:pPr algn="ctr">
              <a:defRPr/>
            </a:pPr>
            <a:r>
              <a:rPr lang="pl-PL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pitchFamily="34" charset="0"/>
              </a:rPr>
              <a:t>energetyczna</a:t>
            </a:r>
            <a:endParaRPr lang="pl-PL" sz="2800" b="1" dirty="0"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48992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2375" y="0"/>
            <a:ext cx="5381625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938" y="3212976"/>
            <a:ext cx="2833170" cy="2822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27017" y="1628800"/>
            <a:ext cx="3529013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pitchFamily="34" charset="0"/>
              </a:rPr>
              <a:t>Słonecznik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215998"/>
            <a:ext cx="4302723" cy="2426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669115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2881" y="1233460"/>
            <a:ext cx="4245417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585419" y="5373216"/>
            <a:ext cx="80648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>
                <a:latin typeface="Arial Black" panose="020B0A04020102020204" pitchFamily="34" charset="0"/>
              </a:rPr>
              <a:t>Jarmuż i kapusta pastewna </a:t>
            </a:r>
            <a:endParaRPr lang="pl-PL" sz="2800" dirty="0" smtClean="0">
              <a:latin typeface="Arial Black" panose="020B0A040201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pl-PL" dirty="0" smtClean="0"/>
              <a:t>obie rośliny dają </a:t>
            </a:r>
            <a:r>
              <a:rPr lang="pl-PL" dirty="0"/>
              <a:t>do 800 q/ha </a:t>
            </a:r>
            <a:r>
              <a:rPr lang="pl-PL" dirty="0" smtClean="0"/>
              <a:t>zielonej masy </a:t>
            </a:r>
            <a:r>
              <a:rPr lang="pl-PL" dirty="0"/>
              <a:t>z 2 pokosów. </a:t>
            </a:r>
            <a:endParaRPr lang="pl-PL" dirty="0" smtClean="0"/>
          </a:p>
          <a:p>
            <a:pPr marL="285750" indent="-285750">
              <a:buFontTx/>
              <a:buChar char="-"/>
            </a:pPr>
            <a:r>
              <a:rPr lang="pl-PL" dirty="0" smtClean="0"/>
              <a:t>Wymagają gleb </a:t>
            </a:r>
            <a:r>
              <a:rPr lang="pl-PL" dirty="0"/>
              <a:t>co najmniej kl. </a:t>
            </a:r>
            <a:r>
              <a:rPr lang="pl-PL" dirty="0" err="1"/>
              <a:t>Ivb</a:t>
            </a:r>
            <a:endParaRPr lang="pl-PL" dirty="0"/>
          </a:p>
        </p:txBody>
      </p:sp>
      <p:pic>
        <p:nvPicPr>
          <p:cNvPr id="22530" name="Picture 2" descr="http://www.piagro.pl/uploads/announce/2011-10/4185_b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0648"/>
            <a:ext cx="3846531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65327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78" y="1255031"/>
            <a:ext cx="9115121" cy="433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205644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upload.wikimedia.org/wikipedia/commons/thumb/9/9a/Japanese_Foxtail_millet_02.jpg/1280px-Japanese_Foxtail_millet_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4126" y="2636912"/>
            <a:ext cx="5118559" cy="383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107504" y="3356992"/>
            <a:ext cx="29819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pitchFamily="34" charset="0"/>
              </a:rPr>
              <a:t>Włośnica ber,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pitchFamily="34" charset="0"/>
              </a:rPr>
              <a:t>c</a:t>
            </a:r>
            <a:r>
              <a:rPr lang="pl-PL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pitchFamily="34" charset="0"/>
              </a:rPr>
              <a:t>zumiza, </a:t>
            </a:r>
          </a:p>
          <a:p>
            <a:pPr algn="ctr">
              <a:defRPr/>
            </a:pPr>
            <a:r>
              <a:rPr lang="pl-PL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pitchFamily="34" charset="0"/>
              </a:rPr>
              <a:t>proso włoskie </a:t>
            </a:r>
            <a:endParaRPr lang="pl-PL" sz="2800" b="1" dirty="0"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683568" y="980728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możliwy plon zielonej masy z dwóch pokosów </a:t>
            </a:r>
            <a:r>
              <a:rPr lang="pl-PL" dirty="0" smtClean="0"/>
              <a:t>– </a:t>
            </a:r>
          </a:p>
          <a:p>
            <a:r>
              <a:rPr lang="pl-PL" dirty="0" smtClean="0"/>
              <a:t>600 </a:t>
            </a:r>
            <a:r>
              <a:rPr lang="pl-PL" dirty="0"/>
              <a:t>– </a:t>
            </a:r>
            <a:r>
              <a:rPr lang="pl-PL" dirty="0" smtClean="0"/>
              <a:t>800 </a:t>
            </a:r>
            <a:r>
              <a:rPr lang="pl-PL" dirty="0"/>
              <a:t>q/ha Gleby kl. </a:t>
            </a:r>
            <a:r>
              <a:rPr lang="pl-PL" dirty="0" smtClean="0"/>
              <a:t>VI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3104330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9512" y="116632"/>
            <a:ext cx="8712968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 smtClean="0"/>
          </a:p>
          <a:p>
            <a:r>
              <a:rPr lang="pl-PL" sz="2800" dirty="0" smtClean="0">
                <a:latin typeface="Arial Black" panose="020B0A04020102020204" pitchFamily="34" charset="0"/>
              </a:rPr>
              <a:t>Szczodrak </a:t>
            </a:r>
            <a:r>
              <a:rPr lang="pl-PL" sz="2800" dirty="0">
                <a:latin typeface="Arial Black" panose="020B0A04020102020204" pitchFamily="34" charset="0"/>
              </a:rPr>
              <a:t>syberyjski </a:t>
            </a:r>
            <a:r>
              <a:rPr lang="pl-PL" dirty="0"/>
              <a:t>- Dla ludzi jest </a:t>
            </a:r>
            <a:r>
              <a:rPr lang="pl-PL" dirty="0" smtClean="0"/>
              <a:t>skuteczniejszy </a:t>
            </a:r>
            <a:r>
              <a:rPr lang="pl-PL" dirty="0"/>
              <a:t>od ż</a:t>
            </a:r>
            <a:r>
              <a:rPr lang="pl-PL" dirty="0" smtClean="0"/>
              <a:t>eń-</a:t>
            </a:r>
            <a:r>
              <a:rPr lang="pl-PL" dirty="0" err="1" smtClean="0"/>
              <a:t>szenia</a:t>
            </a:r>
            <a:r>
              <a:rPr lang="pl-PL" dirty="0" smtClean="0"/>
              <a:t> i </a:t>
            </a:r>
            <a:r>
              <a:rPr lang="pl-PL" dirty="0"/>
              <a:t>to zarówno korzeń jak i część nadziemna. </a:t>
            </a:r>
            <a:r>
              <a:rPr lang="pl-PL" dirty="0" smtClean="0"/>
              <a:t>Dla </a:t>
            </a:r>
            <a:r>
              <a:rPr lang="pl-PL" dirty="0"/>
              <a:t>zwierząt hodowlanych przydatny </a:t>
            </a:r>
            <a:r>
              <a:rPr lang="pl-PL" dirty="0" smtClean="0"/>
              <a:t>również jako zielonka. </a:t>
            </a:r>
            <a:r>
              <a:rPr lang="pl-PL" dirty="0"/>
              <a:t>Dwa pokosy. Na polu </a:t>
            </a:r>
            <a:r>
              <a:rPr lang="pl-PL" dirty="0" smtClean="0"/>
              <a:t>trwa </a:t>
            </a:r>
            <a:r>
              <a:rPr lang="pl-PL" dirty="0"/>
              <a:t>do 20 lat. Zarówno dla ludzi jak i </a:t>
            </a:r>
            <a:r>
              <a:rPr lang="pl-PL" dirty="0" smtClean="0"/>
              <a:t>zwierząt </a:t>
            </a:r>
            <a:r>
              <a:rPr lang="pl-PL" dirty="0"/>
              <a:t>to swoisty anabolik</a:t>
            </a:r>
            <a:r>
              <a:rPr lang="pl-PL" dirty="0" smtClean="0"/>
              <a:t>. Plonowanie sprawdzane. Znamy </a:t>
            </a:r>
            <a:r>
              <a:rPr lang="pl-PL" dirty="0"/>
              <a:t>hodowców </a:t>
            </a:r>
            <a:endParaRPr lang="pl-PL" dirty="0" smtClean="0"/>
          </a:p>
          <a:p>
            <a:r>
              <a:rPr lang="pl-PL" dirty="0" smtClean="0"/>
              <a:t>wielkotowarowych</a:t>
            </a:r>
            <a:r>
              <a:rPr lang="pl-PL" dirty="0"/>
              <a:t>, którzy już importują </a:t>
            </a:r>
            <a:r>
              <a:rPr lang="pl-PL" dirty="0" smtClean="0"/>
              <a:t>siano </a:t>
            </a:r>
            <a:r>
              <a:rPr lang="pl-PL" dirty="0"/>
              <a:t>lub susz ze szczodraka z Rosji jako </a:t>
            </a:r>
            <a:r>
              <a:rPr lang="pl-PL" dirty="0" smtClean="0"/>
              <a:t>komponent </a:t>
            </a:r>
            <a:r>
              <a:rPr lang="pl-PL" dirty="0"/>
              <a:t>(małe ilości) do karmy dla </a:t>
            </a:r>
            <a:r>
              <a:rPr lang="pl-PL" dirty="0" smtClean="0"/>
              <a:t>zwierząt. </a:t>
            </a:r>
            <a:r>
              <a:rPr lang="pl-PL" dirty="0"/>
              <a:t>M</a:t>
            </a:r>
            <a:r>
              <a:rPr lang="pl-PL" dirty="0" smtClean="0"/>
              <a:t>arale </a:t>
            </a:r>
            <a:r>
              <a:rPr lang="pl-PL" dirty="0"/>
              <a:t>(jelenie syberyjskie), które </a:t>
            </a:r>
            <a:r>
              <a:rPr lang="pl-PL" dirty="0" smtClean="0"/>
              <a:t>bytują </a:t>
            </a:r>
            <a:r>
              <a:rPr lang="pl-PL" dirty="0"/>
              <a:t>w środowisku gdzie rośnie </a:t>
            </a:r>
            <a:r>
              <a:rPr lang="pl-PL" dirty="0" smtClean="0"/>
              <a:t>szczodrak</a:t>
            </a:r>
            <a:r>
              <a:rPr lang="pl-PL" dirty="0"/>
              <a:t>, osiągają o 30% wyższą masę </a:t>
            </a:r>
            <a:r>
              <a:rPr lang="pl-PL" dirty="0" smtClean="0"/>
              <a:t>ciała </a:t>
            </a:r>
            <a:r>
              <a:rPr lang="pl-PL" dirty="0"/>
              <a:t>i poroża od tych, które żyją w </a:t>
            </a:r>
            <a:r>
              <a:rPr lang="pl-PL" dirty="0" smtClean="0"/>
              <a:t>rejonach </a:t>
            </a:r>
            <a:r>
              <a:rPr lang="pl-PL" dirty="0"/>
              <a:t>bez </a:t>
            </a:r>
            <a:r>
              <a:rPr lang="pl-PL" dirty="0" smtClean="0"/>
              <a:t>szczodraka. Miododajny </a:t>
            </a:r>
            <a:r>
              <a:rPr lang="pl-PL" dirty="0"/>
              <a:t>i bardzo dekoracyjny podczas </a:t>
            </a:r>
            <a:r>
              <a:rPr lang="pl-PL" dirty="0" smtClean="0"/>
              <a:t>kwitnienia.</a:t>
            </a:r>
            <a:r>
              <a:rPr lang="pl-PL" dirty="0"/>
              <a:t> Wyciąg </a:t>
            </a:r>
            <a:endParaRPr lang="pl-PL" dirty="0" smtClean="0"/>
          </a:p>
          <a:p>
            <a:r>
              <a:rPr lang="pl-PL" dirty="0" smtClean="0"/>
              <a:t>z </a:t>
            </a:r>
            <a:r>
              <a:rPr lang="pl-PL" dirty="0"/>
              <a:t>rośliny i nalewka </a:t>
            </a:r>
            <a:endParaRPr lang="pl-PL" dirty="0" smtClean="0"/>
          </a:p>
          <a:p>
            <a:r>
              <a:rPr lang="pl-PL" dirty="0" smtClean="0"/>
              <a:t>stosowana </a:t>
            </a:r>
            <a:r>
              <a:rPr lang="pl-PL" dirty="0"/>
              <a:t>jest jako </a:t>
            </a:r>
            <a:endParaRPr lang="pl-PL" dirty="0" smtClean="0"/>
          </a:p>
          <a:p>
            <a:r>
              <a:rPr lang="pl-PL" dirty="0" smtClean="0"/>
              <a:t>środek </a:t>
            </a:r>
            <a:r>
              <a:rPr lang="pl-PL" dirty="0"/>
              <a:t>pobudzający </a:t>
            </a:r>
            <a:endParaRPr lang="pl-PL" dirty="0" smtClean="0"/>
          </a:p>
          <a:p>
            <a:r>
              <a:rPr lang="pl-PL" dirty="0" smtClean="0"/>
              <a:t>i </a:t>
            </a:r>
            <a:r>
              <a:rPr lang="pl-PL" dirty="0"/>
              <a:t>wzmacniający w </a:t>
            </a:r>
            <a:endParaRPr lang="pl-PL" dirty="0" smtClean="0"/>
          </a:p>
          <a:p>
            <a:r>
              <a:rPr lang="pl-PL" dirty="0" smtClean="0"/>
              <a:t>zaburzeniach </a:t>
            </a:r>
          </a:p>
          <a:p>
            <a:r>
              <a:rPr lang="pl-PL" dirty="0" smtClean="0">
                <a:solidFill>
                  <a:srgbClr val="003300"/>
                </a:solidFill>
              </a:rPr>
              <a:t>czynnościowych układu</a:t>
            </a:r>
            <a:endParaRPr lang="pl-PL" dirty="0" smtClean="0">
              <a:solidFill>
                <a:srgbClr val="003300"/>
              </a:solidFill>
              <a:hlinkClick r:id="rId2" tooltip="Układ nerwowy"/>
            </a:endParaRPr>
          </a:p>
          <a:p>
            <a:r>
              <a:rPr lang="pl-PL" dirty="0" smtClean="0"/>
              <a:t>nerwowego, </a:t>
            </a:r>
            <a:r>
              <a:rPr lang="pl-PL" dirty="0"/>
              <a:t>w stanach </a:t>
            </a:r>
            <a:endParaRPr lang="pl-PL" dirty="0" smtClean="0"/>
          </a:p>
          <a:p>
            <a:r>
              <a:rPr lang="pl-PL" dirty="0" smtClean="0"/>
              <a:t>przemęczenia fizycznego</a:t>
            </a:r>
          </a:p>
          <a:p>
            <a:r>
              <a:rPr lang="pl-PL" dirty="0" smtClean="0"/>
              <a:t>i </a:t>
            </a:r>
            <a:r>
              <a:rPr lang="pl-PL" dirty="0"/>
              <a:t>umysłowego. Jest </a:t>
            </a:r>
            <a:endParaRPr lang="pl-PL" dirty="0" smtClean="0"/>
          </a:p>
          <a:p>
            <a:r>
              <a:rPr lang="pl-PL" dirty="0" smtClean="0"/>
              <a:t>używany </a:t>
            </a:r>
            <a:r>
              <a:rPr lang="pl-PL" dirty="0"/>
              <a:t>również przy </a:t>
            </a:r>
            <a:endParaRPr lang="pl-PL" dirty="0" smtClean="0"/>
          </a:p>
          <a:p>
            <a:r>
              <a:rPr lang="pl-PL" dirty="0" smtClean="0"/>
              <a:t>niemocy płciowej </a:t>
            </a:r>
            <a:r>
              <a:rPr lang="pl-PL" dirty="0"/>
              <a:t>i w </a:t>
            </a:r>
            <a:endParaRPr lang="pl-PL" dirty="0" smtClean="0"/>
          </a:p>
          <a:p>
            <a:r>
              <a:rPr lang="pl-PL" dirty="0" smtClean="0"/>
              <a:t>leczeniu alkoholizmu.</a:t>
            </a:r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9440" y="3717032"/>
            <a:ext cx="3642967" cy="2744369"/>
          </a:xfrm>
          <a:prstGeom prst="rect">
            <a:avLst/>
          </a:prstGeom>
          <a:noFill/>
          <a:ln w="15875">
            <a:solidFill>
              <a:schemeClr val="tx2">
                <a:lumMod val="50000"/>
                <a:alpha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484" name="Picture 4" descr="Rhaponticum carthamoid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2806" y="3717032"/>
            <a:ext cx="1728192" cy="274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925454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3" name="Picture 9" descr="http://www.zytostuletnie.pl/images/img/wiosna/big/porownanie_zyt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286250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http://www.zytostuletnie.pl/images/img/lato/big/porownianie_zyt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52107"/>
            <a:ext cx="4286250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http://www.zytostuletnie.pl/images/img/wiosna/big/zytostuletni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7540" y="1556792"/>
            <a:ext cx="4286250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ostokąt 9"/>
          <p:cNvSpPr/>
          <p:nvPr/>
        </p:nvSpPr>
        <p:spPr>
          <a:xfrm>
            <a:off x="5135624" y="332656"/>
            <a:ext cx="34900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pitchFamily="34" charset="0"/>
              </a:rPr>
              <a:t>Żyto stuletnie, </a:t>
            </a:r>
          </a:p>
          <a:p>
            <a:pPr algn="ctr">
              <a:defRPr/>
            </a:pPr>
            <a:r>
              <a:rPr lang="pl-PL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pitchFamily="34" charset="0"/>
              </a:rPr>
              <a:t>kępkowe </a:t>
            </a:r>
            <a:endParaRPr lang="pl-PL" sz="2800" b="1" dirty="0"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2594731" y="3006714"/>
            <a:ext cx="2004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Żyto kępkowe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323528" y="3550638"/>
            <a:ext cx="2073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Żyto chlebowe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5220681" y="4941168"/>
            <a:ext cx="3897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Ściernisko 2 tygodnie po ścięciu</a:t>
            </a:r>
          </a:p>
          <a:p>
            <a:r>
              <a:rPr lang="pl-PL" dirty="0" smtClean="0"/>
              <a:t>kombajnem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491880" y="234641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wiosna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3275856" y="6330078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sierpień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xmlns="" val="10012768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23528" y="620688"/>
            <a:ext cx="8424936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latin typeface="Arial Black" panose="020B0A04020102020204" pitchFamily="34" charset="0"/>
              </a:rPr>
              <a:t>Produkcja substratów</a:t>
            </a:r>
          </a:p>
          <a:p>
            <a:endParaRPr lang="pl-PL" dirty="0"/>
          </a:p>
          <a:p>
            <a:r>
              <a:rPr lang="pl-PL" dirty="0" smtClean="0"/>
              <a:t>Kontraktacja na okres od 5 – 25 lat</a:t>
            </a:r>
          </a:p>
          <a:p>
            <a:r>
              <a:rPr lang="pl-PL" dirty="0" smtClean="0"/>
              <a:t>Umowy indywidualne</a:t>
            </a:r>
          </a:p>
          <a:p>
            <a:r>
              <a:rPr lang="pl-PL" dirty="0" smtClean="0"/>
              <a:t>Rozliczenia gotówkowe, barterowe (nawóz) lub łączone</a:t>
            </a:r>
          </a:p>
          <a:p>
            <a:r>
              <a:rPr lang="pl-PL" dirty="0" smtClean="0"/>
              <a:t>Opieka agrotechniczna</a:t>
            </a:r>
          </a:p>
          <a:p>
            <a:r>
              <a:rPr lang="pl-PL" b="1" dirty="0" smtClean="0">
                <a:solidFill>
                  <a:srgbClr val="7030A0"/>
                </a:solidFill>
              </a:rPr>
              <a:t>Wypowiedzenie umowy bez konsekwencji finansowych</a:t>
            </a:r>
          </a:p>
          <a:p>
            <a:endParaRPr lang="pl-PL" dirty="0"/>
          </a:p>
          <a:p>
            <a:r>
              <a:rPr lang="pl-PL" sz="2400" b="1" dirty="0" smtClean="0">
                <a:latin typeface="Arial Black" panose="020B0A04020102020204" pitchFamily="34" charset="0"/>
              </a:rPr>
              <a:t>Użyczenie ziemi</a:t>
            </a:r>
          </a:p>
          <a:p>
            <a:endParaRPr lang="pl-PL" dirty="0"/>
          </a:p>
          <a:p>
            <a:r>
              <a:rPr lang="pl-PL" dirty="0" smtClean="0"/>
              <a:t>Umowy na okres 5 – 25 lat</a:t>
            </a:r>
          </a:p>
          <a:p>
            <a:r>
              <a:rPr lang="pl-PL" dirty="0" smtClean="0"/>
              <a:t>Umowy indywidualne</a:t>
            </a:r>
          </a:p>
          <a:p>
            <a:r>
              <a:rPr lang="pl-PL" dirty="0" smtClean="0"/>
              <a:t>Właściciel zatrzymuje dopłaty + 200 zł do ha</a:t>
            </a:r>
          </a:p>
          <a:p>
            <a:r>
              <a:rPr lang="pl-PL" b="1" dirty="0" smtClean="0">
                <a:solidFill>
                  <a:srgbClr val="7030A0"/>
                </a:solidFill>
              </a:rPr>
              <a:t>Wypowiedzenie umowy bez konsekwencji finansowych z przywróceniem ziemi do stany sprzed umowy</a:t>
            </a:r>
          </a:p>
          <a:p>
            <a:endParaRPr lang="pl-PL" dirty="0" smtClean="0"/>
          </a:p>
          <a:p>
            <a:r>
              <a:rPr lang="pl-PL" dirty="0" smtClean="0"/>
              <a:t>Jeżeli inwestor uzyska w użyczenie 500 ha ziemi, powstanie przy magazynie baza maszynowa z której będą mogli bezpłatnie (za koszt paliwa i obsługi operatora) korzystać wszyscy mieszkańcy gminy którzy podpisani umowę na produkcję substratów</a:t>
            </a:r>
          </a:p>
          <a:p>
            <a:endParaRPr lang="pl-PL" dirty="0"/>
          </a:p>
          <a:p>
            <a:r>
              <a:rPr lang="pl-PL" dirty="0" smtClean="0"/>
              <a:t>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8247070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67544" y="476672"/>
            <a:ext cx="835292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Szacunkowe kontraktowe ceny substratów:</a:t>
            </a:r>
          </a:p>
          <a:p>
            <a:endParaRPr lang="pl-PL" dirty="0" smtClean="0"/>
          </a:p>
          <a:p>
            <a:r>
              <a:rPr lang="pl-PL" dirty="0"/>
              <a:t>1 tona </a:t>
            </a:r>
            <a:r>
              <a:rPr lang="pl-PL" dirty="0" smtClean="0"/>
              <a:t>zielonki </a:t>
            </a:r>
            <a:r>
              <a:rPr lang="pl-PL" dirty="0"/>
              <a:t>z kukurydzy energetycznej – </a:t>
            </a:r>
            <a:r>
              <a:rPr lang="pl-PL" dirty="0" smtClean="0"/>
              <a:t>90 </a:t>
            </a:r>
            <a:r>
              <a:rPr lang="pl-PL" dirty="0"/>
              <a:t>zł</a:t>
            </a:r>
          </a:p>
          <a:p>
            <a:r>
              <a:rPr lang="pl-PL" dirty="0"/>
              <a:t>1 tona </a:t>
            </a:r>
            <a:r>
              <a:rPr lang="pl-PL" dirty="0" smtClean="0"/>
              <a:t>zielonki </a:t>
            </a:r>
            <a:r>
              <a:rPr lang="pl-PL" dirty="0"/>
              <a:t>z topinamburu (łodygi i bulwy) – </a:t>
            </a:r>
            <a:r>
              <a:rPr lang="pl-PL" dirty="0" smtClean="0"/>
              <a:t>80 </a:t>
            </a:r>
            <a:r>
              <a:rPr lang="pl-PL" dirty="0"/>
              <a:t>zł</a:t>
            </a:r>
          </a:p>
          <a:p>
            <a:r>
              <a:rPr lang="pl-PL" dirty="0"/>
              <a:t>1 tona </a:t>
            </a:r>
            <a:r>
              <a:rPr lang="pl-PL" dirty="0" smtClean="0"/>
              <a:t>zielonki </a:t>
            </a:r>
            <a:r>
              <a:rPr lang="pl-PL" dirty="0"/>
              <a:t>z traw </a:t>
            </a:r>
            <a:r>
              <a:rPr lang="pl-PL" dirty="0" smtClean="0"/>
              <a:t>energetycznych – 40 - 45 zł</a:t>
            </a:r>
          </a:p>
          <a:p>
            <a:r>
              <a:rPr lang="pl-PL" dirty="0" smtClean="0"/>
              <a:t>1 tona zielonki z perzu wydłużonego zbitokępkowego – 50 zł</a:t>
            </a:r>
            <a:endParaRPr lang="pl-PL" dirty="0"/>
          </a:p>
          <a:p>
            <a:r>
              <a:rPr lang="pl-PL" dirty="0"/>
              <a:t>1 tona </a:t>
            </a:r>
            <a:r>
              <a:rPr lang="pl-PL" dirty="0" smtClean="0"/>
              <a:t>surowych buraków </a:t>
            </a:r>
            <a:r>
              <a:rPr lang="pl-PL" dirty="0"/>
              <a:t>energetycznych (korzeń i liście) – </a:t>
            </a:r>
            <a:r>
              <a:rPr lang="pl-PL" dirty="0" smtClean="0"/>
              <a:t>80 </a:t>
            </a:r>
            <a:r>
              <a:rPr lang="pl-PL" dirty="0"/>
              <a:t>zł</a:t>
            </a:r>
          </a:p>
          <a:p>
            <a:endParaRPr lang="pl-PL" dirty="0"/>
          </a:p>
          <a:p>
            <a:endParaRPr lang="pl-PL" dirty="0"/>
          </a:p>
          <a:p>
            <a:r>
              <a:rPr lang="pl-PL" dirty="0" smtClean="0"/>
              <a:t>1 tona kiszonki z kukurydzy energetycznej – 110 zł</a:t>
            </a:r>
          </a:p>
          <a:p>
            <a:r>
              <a:rPr lang="pl-PL" dirty="0" smtClean="0"/>
              <a:t>1 tona kiszonki z topinamburu (łodygi i bulwy) – 100 zł</a:t>
            </a:r>
          </a:p>
          <a:p>
            <a:r>
              <a:rPr lang="pl-PL" dirty="0" smtClean="0"/>
              <a:t>1 tona kiszonki z traw – 55 zł</a:t>
            </a:r>
          </a:p>
          <a:p>
            <a:r>
              <a:rPr lang="pl-PL" dirty="0"/>
              <a:t>1 tona </a:t>
            </a:r>
            <a:r>
              <a:rPr lang="pl-PL" dirty="0" smtClean="0"/>
              <a:t>kiszonki </a:t>
            </a:r>
            <a:r>
              <a:rPr lang="pl-PL" dirty="0"/>
              <a:t>z perzu wydłużonego zbitokępkowego – </a:t>
            </a:r>
            <a:r>
              <a:rPr lang="pl-PL" dirty="0" smtClean="0"/>
              <a:t>60 zł</a:t>
            </a:r>
          </a:p>
          <a:p>
            <a:r>
              <a:rPr lang="pl-PL" dirty="0" smtClean="0"/>
              <a:t>1 tona kiszonki z buraków energetycznych (korzeń i liście) – 90 zł</a:t>
            </a:r>
          </a:p>
          <a:p>
            <a:endParaRPr lang="pl-PL" dirty="0"/>
          </a:p>
          <a:p>
            <a:r>
              <a:rPr lang="pl-PL" dirty="0" smtClean="0"/>
              <a:t>Ceny innych substratów uzgadniane są indywidualnie.</a:t>
            </a:r>
          </a:p>
          <a:p>
            <a:endParaRPr lang="pl-PL" dirty="0"/>
          </a:p>
          <a:p>
            <a:pPr marL="285750" indent="-285750">
              <a:buFontTx/>
              <a:buChar char="-"/>
            </a:pPr>
            <a:r>
              <a:rPr lang="pl-PL" dirty="0" smtClean="0"/>
              <a:t>Ceny ulegają corocznie waloryzacji o poziom inflacji</a:t>
            </a:r>
          </a:p>
          <a:p>
            <a:pPr marL="285750" indent="-285750">
              <a:buFontTx/>
              <a:buChar char="-"/>
            </a:pPr>
            <a:r>
              <a:rPr lang="pl-PL" dirty="0" smtClean="0"/>
              <a:t>Ceny co pół roku indeksowane są o zmianę współczynnika ceny 1 litra oleju napędowego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5080761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>
            <a:spLocks noChangeArrowheads="1"/>
          </p:cNvSpPr>
          <p:nvPr/>
        </p:nvSpPr>
        <p:spPr bwMode="auto">
          <a:xfrm>
            <a:off x="395536" y="980728"/>
            <a:ext cx="757240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b="1" dirty="0">
                <a:ln w="11430"/>
                <a:solidFill>
                  <a:srgbClr val="00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  <a:cs typeface="+mn-cs"/>
              </a:rPr>
              <a:t>Dziękuję za uwagę</a:t>
            </a:r>
          </a:p>
        </p:txBody>
      </p:sp>
      <p:sp>
        <p:nvSpPr>
          <p:cNvPr id="3" name="pole tekstowe 3"/>
          <p:cNvSpPr txBox="1">
            <a:spLocks noChangeArrowheads="1"/>
          </p:cNvSpPr>
          <p:nvPr/>
        </p:nvSpPr>
        <p:spPr bwMode="auto">
          <a:xfrm>
            <a:off x="302532" y="3258074"/>
            <a:ext cx="8661956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Wojciech </a:t>
            </a:r>
            <a:r>
              <a:rPr lang="pl-PL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Łukaszek</a:t>
            </a:r>
          </a:p>
          <a:p>
            <a:pPr>
              <a:defRPr/>
            </a:pPr>
            <a:r>
              <a:rPr lang="pl-PL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Bioelektrownie Świętokrzyskie MK sp. z o.o. Kielce</a:t>
            </a:r>
          </a:p>
          <a:p>
            <a:pPr>
              <a:defRPr/>
            </a:pPr>
            <a:endParaRPr lang="pl-PL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33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</a:endParaRPr>
          </a:p>
          <a:p>
            <a:pPr>
              <a:defRPr/>
            </a:pPr>
            <a:endParaRPr lang="pl-PL" sz="28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33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</a:endParaRPr>
          </a:p>
          <a:p>
            <a:pPr>
              <a:defRPr/>
            </a:pPr>
            <a:r>
              <a:rPr lang="pl-PL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wojciech.lukaszek@bioelektrownieswietokrzyskie.pl</a:t>
            </a:r>
          </a:p>
          <a:p>
            <a:pPr>
              <a:defRPr/>
            </a:pPr>
            <a:r>
              <a:rPr lang="pl-PL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600-135-708</a:t>
            </a:r>
            <a:endParaRPr lang="pl-PL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33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8617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9414"/>
            <a:ext cx="9144000" cy="6936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44735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596"/>
            <a:ext cx="9144000" cy="692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5661248"/>
            <a:ext cx="3995936" cy="111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21029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Wojtek\Desktop\BIOELEKTROWNIE - całość materiałów\BIOELEKTROWNIA  ELECTRA\Żyrardów\PICT0006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2636"/>
            <a:ext cx="8784976" cy="658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68960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Wojtek\Desktop\BIOELEKTROWNIE - całość materiałów\BIOELEKTROWNIA  ELECTRA\Żyrardów\PICT0006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030"/>
            <a:ext cx="8784976" cy="658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5400600" cy="468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05272"/>
            <a:ext cx="2664296" cy="494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29483378"/>
      </p:ext>
    </p:extLst>
  </p:cSld>
  <p:clrMapOvr>
    <a:masterClrMapping/>
  </p:clrMapOvr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TC102455596[[fn=Wiosna]]</Template>
  <TotalTime>621</TotalTime>
  <Words>690</Words>
  <Application>Microsoft Office PowerPoint</Application>
  <PresentationFormat>Pokaz na ekranie (4:3)</PresentationFormat>
  <Paragraphs>146</Paragraphs>
  <Slides>55</Slides>
  <Notes>0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55</vt:i4>
      </vt:variant>
    </vt:vector>
  </HeadingPairs>
  <TitlesOfParts>
    <vt:vector size="57" baseType="lpstr">
      <vt:lpstr>Spring</vt:lpstr>
      <vt:lpstr>Acrobat Document</vt:lpstr>
      <vt:lpstr>Baza surowcowa dla bioelektrowni Starachowice na terenie gminy MIRZEC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Bioelektrownia/biogazownia ELECTRA®</dc:title>
  <dc:creator>Wojciech</dc:creator>
  <cp:lastModifiedBy>mich</cp:lastModifiedBy>
  <cp:revision>51</cp:revision>
  <dcterms:created xsi:type="dcterms:W3CDTF">2014-06-11T19:49:34Z</dcterms:created>
  <dcterms:modified xsi:type="dcterms:W3CDTF">2014-07-29T13:57:13Z</dcterms:modified>
</cp:coreProperties>
</file>